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3" r:id="rId10"/>
    <p:sldId id="262" r:id="rId11"/>
    <p:sldId id="265" r:id="rId12"/>
    <p:sldId id="269" r:id="rId13"/>
    <p:sldId id="270" r:id="rId14"/>
    <p:sldId id="271" r:id="rId15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 Beaković" initials="IB" lastIdx="3" clrIdx="0">
    <p:extLst>
      <p:ext uri="{19B8F6BF-5375-455C-9EA6-DF929625EA0E}">
        <p15:presenceInfo xmlns:p15="http://schemas.microsoft.com/office/powerpoint/2012/main" userId="S-1-5-21-2132499685-1549829025-892522946-35218" providerId="AD"/>
      </p:ext>
    </p:extLst>
  </p:cmAuthor>
  <p:cmAuthor id="2" name="Tatjana Matošević" initials="TM" lastIdx="2" clrIdx="1">
    <p:extLst>
      <p:ext uri="{19B8F6BF-5375-455C-9EA6-DF929625EA0E}">
        <p15:presenceInfo xmlns:p15="http://schemas.microsoft.com/office/powerpoint/2012/main" userId="S-1-5-21-2132499685-1549829025-892522946-1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99CCFF"/>
    <a:srgbClr val="FFFFFF"/>
    <a:srgbClr val="E9C77D"/>
    <a:srgbClr val="EAC078"/>
    <a:srgbClr val="3EA063"/>
    <a:srgbClr val="BB4B36"/>
    <a:srgbClr val="B69E82"/>
    <a:srgbClr val="33CC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Tamni stil 1 - Isticanj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Stil teme 2 - Isticanj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17T14:44:06.542" idx="2">
    <p:pos x="8954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A7FFDE-01B9-43E1-8401-70457E72F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0F5F6A-AEB1-4291-B627-77CD6FDCE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FC19A0A-7DF1-4900-A8F8-2BDD889D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07F01A7-1AA3-4402-9A33-55F6CFF4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24DA79D-4B6F-41CA-84BC-37DFF68F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908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98C92-F3BF-4B1B-BB2E-34AED23C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976E5A-7B8A-4D42-A5C3-3380A96CA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5C44762-C00E-4119-B858-4DF4A8FA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665B07F-1448-40F7-A6FF-E601A24F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795E70-30C7-4291-B5C0-5B30A264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461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61D9D17-3D38-47C4-BD5F-0453BE7C6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0DA7D52-6FF1-4D55-9F87-D43985B1C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98E9C2B-9986-41F0-99C4-AB241109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4AF623-D3E6-410F-B640-B226BFBF2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F22CB8E-E1DF-4835-A2D6-78209E28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989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38ABEE-5903-4681-B1C8-E5345946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ABFDEC-8675-4708-B0B9-672AF916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F91171-5412-4A78-9EC1-FBFEEC33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77E264-C4AD-4364-AE14-5E5FF8B5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9AD499-45F3-4ABE-86FA-A8A6C340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837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67CC28-147F-485F-81A0-30F7FCB4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9F0E2E8-8AD8-459F-B626-6D4059E07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B3B51DC-F995-4553-B063-E406EED3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6BA617B-CDC8-42C2-8ABE-5505A1E1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7D140A5-390F-4A15-9006-84D1D8A2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48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E36CA6-5745-4622-BA4D-39D89EF2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15AB71-ED27-4317-8F97-D5C6D7456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5930341-EE8E-4F9E-8BFA-6AD936406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F1D8012-60A0-4FA0-84B0-2FB9DC15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6719729-B277-4FF7-9091-B51ACBF0A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2ACA7D5-ED56-46A3-AEC9-10BD667A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79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3D0861-93DC-4E60-BCBE-3A8BD1B3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7580565-3473-49BF-8F3C-030B38FCB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2CB5C0-7075-470B-B042-26BD3F78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B6196FE-8F87-47B1-AA7A-575D237F3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CBE933B-5075-49FA-9DD4-3495C3522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FABEE1F-FE0F-49CC-9239-6F882D8D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DF9CF3B-ABDF-4F67-8F66-25FF4166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0F7D3C9-91DC-493E-B555-A2E323C0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704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DAA09E-B0C3-436E-AFF7-646EA7EC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71BA5E8-6B92-4876-B548-38AA28C15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88612DE-FB26-4EB1-A78F-ADD97268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6179C8E-F1AA-412E-AEDC-68EF9C6F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409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0A6BCF2-08BF-4C17-9EC9-95D7FA42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0CEBC67-7706-4CA3-AF3B-9600FE04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FBF15BE-AFF7-488A-8D37-D3517403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5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662EA5-7980-464C-B804-D638BDBA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03C922-0547-445D-8264-829D4E79F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9188CF8-F928-4C21-A3EF-33AF6A058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5D1CB88-26C8-4DFD-A793-41E65A1E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C260F7-70B3-44B2-81CB-E9F24B94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5F4EB71-4720-4639-A885-D5081140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269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BC9D92-AD12-4028-9B3B-BF567B5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5F2DFB5-5D6E-42FC-91E2-9EBD153ED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644AEA4-43CC-4A86-A14D-6A2F85938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9DCC22D-A709-47CA-92B2-8AA1DB76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07449B8-AB17-40DE-9AC6-22332776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555D841-73C1-4F4E-9748-C5862BF7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849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2893A5B-A197-470C-A2A6-4EF48EB0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31C3E0B-63E8-4451-98AA-0137EC77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F2B65F-723D-40CB-8B54-8C3F06EAA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2F82-9D18-488F-8E18-B340631E155A}" type="datetimeFigureOut">
              <a:rPr lang="hr-HR" smtClean="0"/>
              <a:t>9.2.2026.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68F68C-51C2-4403-A30F-75EAB3FEC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405FE9-DC71-4537-9932-7FD47FD8C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962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ured.gradonacelnika@porec.hr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porec.hr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ec.h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08543A38-DC4E-4157-A264-74D9F33C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109576"/>
            <a:ext cx="12191999" cy="821727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de-DE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GRAD POREČ - PARENZO</a:t>
            </a:r>
            <a:br>
              <a:rPr lang="hr-HR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CITTÀ</a:t>
            </a:r>
            <a:r>
              <a:rPr lang="hr-HR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</a:t>
            </a:r>
            <a:r>
              <a:rPr lang="de-DE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POREČ - PARENZO</a:t>
            </a:r>
            <a:endParaRPr lang="hr-HR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10348195-37F1-4BC1-9A6D-8F94C29A2402}"/>
              </a:ext>
            </a:extLst>
          </p:cNvPr>
          <p:cNvSpPr txBox="1"/>
          <p:nvPr/>
        </p:nvSpPr>
        <p:spPr>
          <a:xfrm>
            <a:off x="0" y="6061166"/>
            <a:ext cx="121919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Bilancio</a:t>
            </a:r>
            <a:r>
              <a:rPr lang="hr-HR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in</a:t>
            </a:r>
            <a:r>
              <a:rPr lang="hr-HR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breve</a:t>
            </a:r>
            <a:r>
              <a:rPr lang="hr-HR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per </a:t>
            </a:r>
            <a:r>
              <a:rPr lang="hr-HR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l’anno</a:t>
            </a:r>
            <a:r>
              <a:rPr lang="hr-HR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2026</a:t>
            </a:r>
            <a:endParaRPr lang="hr-HR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9" descr="porec">
            <a:extLst>
              <a:ext uri="{FF2B5EF4-FFF2-40B4-BE49-F238E27FC236}">
                <a16:creationId xmlns:a16="http://schemas.microsoft.com/office/drawing/2014/main" id="{67FF2942-1F65-480C-B755-8290ABDC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858" y="5239439"/>
            <a:ext cx="1685309" cy="165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8443C72-F0BC-481A-8A33-8102120B8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20853" r="-4008" b="26079"/>
          <a:stretch/>
        </p:blipFill>
        <p:spPr>
          <a:xfrm>
            <a:off x="10168" y="10038"/>
            <a:ext cx="12685125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609D4327-587F-41A9-85D4-460E487F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857" y="958360"/>
            <a:ext cx="4193523" cy="5595802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E66BD384-8D6E-4AEE-9DAE-BBF745EC579F}"/>
              </a:ext>
            </a:extLst>
          </p:cNvPr>
          <p:cNvSpPr txBox="1"/>
          <p:nvPr/>
        </p:nvSpPr>
        <p:spPr>
          <a:xfrm>
            <a:off x="0" y="773694"/>
            <a:ext cx="12192000" cy="18466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hr-HR" sz="6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510BA4F-7DB7-496D-B1B4-720F5B5B811C}"/>
              </a:ext>
            </a:extLst>
          </p:cNvPr>
          <p:cNvSpPr txBox="1"/>
          <p:nvPr/>
        </p:nvSpPr>
        <p:spPr>
          <a:xfrm>
            <a:off x="0" y="313058"/>
            <a:ext cx="12192000" cy="3692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0713137-BB42-4B5B-95FE-8C19E6374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84" r="18348" b="284"/>
          <a:stretch/>
        </p:blipFill>
        <p:spPr>
          <a:xfrm>
            <a:off x="7153068" y="3301589"/>
            <a:ext cx="4704152" cy="324335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FA81870-3F41-4DE7-A0A2-56BC756D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12" y="303838"/>
            <a:ext cx="3747845" cy="62503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FA6FEDD-3354-45ED-B99A-C9D281529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90" b="7246"/>
          <a:stretch/>
        </p:blipFill>
        <p:spPr>
          <a:xfrm>
            <a:off x="7760797" y="958360"/>
            <a:ext cx="4096423" cy="242135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79E6017-8F8B-4729-B2D3-D141E8A43E8B}"/>
              </a:ext>
            </a:extLst>
          </p:cNvPr>
          <p:cNvSpPr txBox="1"/>
          <p:nvPr/>
        </p:nvSpPr>
        <p:spPr>
          <a:xfrm>
            <a:off x="5302742" y="3301589"/>
            <a:ext cx="3071743" cy="232172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INVESTRIE NELLA QUALITÀ DELLA VITA</a:t>
            </a:r>
            <a:endParaRPr lang="hr-H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5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EBECE77-9D4F-43CC-9006-4FBC9D847CF4}"/>
              </a:ext>
            </a:extLst>
          </p:cNvPr>
          <p:cNvSpPr txBox="1"/>
          <p:nvPr/>
        </p:nvSpPr>
        <p:spPr>
          <a:xfrm>
            <a:off x="1" y="2752210"/>
            <a:ext cx="121920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INVESTIMENTI PPREVISTI PER IL 2026</a:t>
            </a:r>
            <a:endParaRPr lang="hr-HR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384265F-DD83-46E8-92FC-7723F79F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9" y="338672"/>
            <a:ext cx="2880610" cy="215817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3EF9E81-2CB7-4C83-88C5-CD54CCC8D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39833" r="21777" b="10973"/>
          <a:stretch/>
        </p:blipFill>
        <p:spPr>
          <a:xfrm>
            <a:off x="3498624" y="338672"/>
            <a:ext cx="3798991" cy="215817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7E35698-7931-4550-A5D5-980931F1F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2" b="8837"/>
          <a:stretch/>
        </p:blipFill>
        <p:spPr>
          <a:xfrm>
            <a:off x="349099" y="3886200"/>
            <a:ext cx="5292379" cy="25107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AFC3CD6-D258-49B0-970B-D4D8172F659D}"/>
              </a:ext>
            </a:extLst>
          </p:cNvPr>
          <p:cNvSpPr txBox="1"/>
          <p:nvPr/>
        </p:nvSpPr>
        <p:spPr>
          <a:xfrm>
            <a:off x="6204202" y="4084795"/>
            <a:ext cx="4179514" cy="26161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hr-HR" dirty="0">
              <a:solidFill>
                <a:schemeClr val="bg1"/>
              </a:solidFill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AMPLIAMENTO DELLA RETE DI TRASPORTO PUBBLICO</a:t>
            </a: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RIQUALIFICAZIONE DEL RIVA</a:t>
            </a: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AMPLIAMENTO DEL CAMPUS CALCISTICO</a:t>
            </a: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REALIZZAZIONE DELLA ROTATORIA ALL’INGRESSO DI VARVARI</a:t>
            </a: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B03195-B624-4C1B-9475-9854FFA4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r="33049" b="51533"/>
          <a:stretch/>
        </p:blipFill>
        <p:spPr bwMode="auto">
          <a:xfrm>
            <a:off x="7566530" y="338672"/>
            <a:ext cx="4247386" cy="215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8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314013C-598B-469D-9DC2-6085E578A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3" r="4197" b="14291"/>
          <a:stretch/>
        </p:blipFill>
        <p:spPr>
          <a:xfrm>
            <a:off x="5981700" y="3224696"/>
            <a:ext cx="5524444" cy="309697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83AC435-246E-4366-85E8-07D2FE68D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22" y="3224695"/>
            <a:ext cx="5402624" cy="309697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E850A1E-746C-4923-BFEB-D3867AE68133}"/>
              </a:ext>
            </a:extLst>
          </p:cNvPr>
          <p:cNvSpPr txBox="1"/>
          <p:nvPr/>
        </p:nvSpPr>
        <p:spPr>
          <a:xfrm>
            <a:off x="381492" y="316793"/>
            <a:ext cx="3886200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INVESTIMENTI PREVISTI PER IL 2026</a:t>
            </a:r>
            <a:endParaRPr lang="hr-HR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B522FD4-7165-4338-9694-2B48E2BD4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85" y="316793"/>
            <a:ext cx="4835679" cy="261348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98EE4F2-3C6F-4B55-B574-F706D846F932}"/>
              </a:ext>
            </a:extLst>
          </p:cNvPr>
          <p:cNvSpPr txBox="1"/>
          <p:nvPr/>
        </p:nvSpPr>
        <p:spPr>
          <a:xfrm>
            <a:off x="8622947" y="2209033"/>
            <a:ext cx="3325931" cy="21236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sz="1800" dirty="0">
              <a:solidFill>
                <a:schemeClr val="bg1"/>
              </a:solidFill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REALIZZAZIONE DI PISTE PEDONALI E CICLABILI</a:t>
            </a: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AMPLIAMENTO DELLA CASA PER PERSONE ANZIANE E NON AUTOSUFFICIENTI DI PARENZO</a:t>
            </a: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8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500FC34-DB50-4DE7-A58B-D8DB1814896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SAPEVI CHE LA CITTÀ DI POREČ‑PARENZO:</a:t>
            </a: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9B9FE4D-0778-43E1-91C9-E0A7C8C45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860" y="597877"/>
            <a:ext cx="5709139" cy="5882054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una delle 5 città con l’andamento demografico più favorevole 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un sussidio economico di 400 euro per ogni neonato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pacchi regalo per le festività natalizie e di Capodanno per 1.700 bambini, per un importo previsto di 35.000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del Programma di animazione del Campo estivo per circa 350 bambini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la permanenza dei bambini nelle scuole dell’infanzia dell’area di Parenzo per 750 bambini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le tasse universitarie per il corso di laurea part‑time in educazione prescolare e la formazione del personale non qualificato delle scuole dell’infanzia, per un importo totale di 24.000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il doposcuola nelle scuole elementari per 410 alunni, per un importo previsto di 677.585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programmi aggiuntivi per le scuole elementari oltre lo standard, per un importo previsto di 1.126.400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gli assistenti didattici per bambini con disabilità dello sviluppo: 62 bambini in totale (35 negli asili nido e 27 nelle scuole primarie), per un importo complessivo di 1.114.300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l’acquisto di libri di testo e altro materiale didattico per 120 studenti delle scuole elementari  e medie superiori, per un importo previsto di 18.300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la ricostruzione della Scuola elementare Parenzo, con l’ampliamento di quattro aule della sezione speciale, per un importo di 500.000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la ricostruzione della scuola elementare periferica di Sbandati, con la copertura dell’atrio, per un importo di 88.300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le spese di trasporto degli studenti delle scuole medie superiori: 180 studenti di Parenzo e del </a:t>
            </a:r>
            <a:r>
              <a:rPr lang="it-IT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parentino</a:t>
            </a: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per un importo previsto di 48.000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borse di studio per studenti e alunni: 86 beneficiari, per un importo previsto di 170.000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promuove l’apprendimento della lingua italiana nelle scuole medie superiori di Parenzo, finanziando gli stipendi degli insegnanti, per un importo previsto di 106.800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il programma e le attività del Club per i giovani di Parenzo nell’ambito del Programma giovanile locale, per un importo previsto di 23.500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la medicina d’urgenza e l’assistenza sanitaria sopra gli standard insieme ai comuni limitrofi, all’Ente per il Turismo di Parenzo e agli enti turistici dell’area, per un importo previsto di 234.200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l’affitto di appartamenti per medici e i tecnici sanitari di radiologia, per un importo previsto di 8.200 euro,  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programmi nel campo della salute e dell’ecologia, per 33.070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l’obbligo di prestito per l’adattamento e l’equipaggiamento dell’Ospedale specialistico per l’ortopedia e riabilitazione Martin </a:t>
            </a:r>
            <a:r>
              <a:rPr lang="it-IT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Horvat</a:t>
            </a: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it-IT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Rovigno</a:t>
            </a: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20.600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il lavoro del Centro di consulenza nutrizionale, del Centro di consulenza per la salute sessuale e riproduttiva dei giovani, del Centro di consulenza per gli anziani dell’Istituto </a:t>
            </a:r>
            <a:r>
              <a:rPr lang="it-IT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formativo di sanità p</a:t>
            </a: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ubblica della Regione Istriana – Sezione di Parenzo, e dei Centri di consulenza per le donne con tumore al seno, con un contributo previsto di 16.590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gli esami mammografici per le donne, con un contributo di 9.900 euro</a:t>
            </a:r>
            <a:endParaRPr lang="hr-H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sz="1100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D8D78BDB-0196-4713-BF2B-845EAB8B9C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0216" y="1400022"/>
            <a:ext cx="5410608" cy="4057956"/>
          </a:xfr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7514F5D-D491-4F16-AC57-9F1264EF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135" y="5919135"/>
            <a:ext cx="93886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FE8309A-6987-458D-A2EB-4074A4CD4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090"/>
            <a:ext cx="12192000" cy="49377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7A471C1-3C11-4A5F-9681-EC707289881A}"/>
              </a:ext>
            </a:extLst>
          </p:cNvPr>
          <p:cNvSpPr txBox="1"/>
          <p:nvPr/>
        </p:nvSpPr>
        <p:spPr>
          <a:xfrm>
            <a:off x="395654" y="648526"/>
            <a:ext cx="108760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 programmi della Casa per persone anziane e non autosufficienti di Parenzo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2.488,00 euro per utente (alloggio per 75 utenti, degenza di mezza giornata per 20 utenti, programma Hospice per circa 20 utenti, assistenza medico‑ricreativa per 250 utenti e il programma “Aiuto e cura a domicilio” per circa 30 utenti)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il funzionamento del Centro per la fornitura di servizi alla comunità “Città sana di Poreč‑Parenzo”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421.950 euro, destinati a programmi rivolti a bambini, giovani, famiglie, anziani e gruppi particolarmente vulnerabili, con l’obiettivo di fornire supporto psicosociale e sanitario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il Centro di riabilitazione </a:t>
            </a:r>
            <a:r>
              <a:rPr lang="it-IT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iurna </a:t>
            </a:r>
            <a:r>
              <a:rPr lang="it-IT" sz="10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Veruda</a:t>
            </a: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Pola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gli interventi precoci sui bambini con rischi neurologici e disabilità dello sviluppo, nonché la squadra mobile dell’istituto presso la sezione di Parenzo, con 128.900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eroga il “buono natalizio”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tutti i pensionati, ai beneficiari dell’assegno nazionale per persone anziane e alle persone over 65 senza reddito, per un importo di 111,49 euro (stanziamento complessivo: 524.000 euro)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l’assistenza ai pensionati con redditi inferiori a 270 euro mensili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uno stanziamento di 15.500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 costi della fecondazione assistita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1.000 euro per tentativo (stanziamento complessivo: 10.000 euro)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diverse forme di sostegno ai cittadini in difficoltà sociali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uno stanziamento di 236.050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borse di studio per alunni e studenti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nell’ambito del programma sociale, per un importo di 35.000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il programma “Case sicure dell’Istria”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 offre assistenza e supporto a donne e bambini vittime di violenza domestica, con 12.000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il programma del Centro per l’inclusione “Le nostre comunità quotidiane” di Parenzo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 si occupa di persone con disabilità intellettive dell’area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parentina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dei comuni limitrofi, con 43.200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 programmi della Croce Rossa di Parenzo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uno stanziamento di 137.115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l’ampliamento della Casa di riposo per persone anziane e non autosufficienti di Parenzo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uno stanziamento previsto di 6.725.000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programmi e progetti delle associazioni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nei settori dello sport, della cultura, del benessere sociale e dello sviluppo della società civile, con 139.880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il lavoro dell’Unione sportiva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destinando 2.236.950 euro ai club sportivi e alla manutenzione degli impianti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finanzia la costruzione di nuovi campi da calcio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uno stanziamento di 950.000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il rifugio per animali di Parenzo e le attività di protezione degli animali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33.800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la ristrutturazione di Palazzo </a:t>
            </a:r>
            <a:r>
              <a:rPr lang="it-IT" sz="10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Sincich</a:t>
            </a: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la riqualificazione energetica degli edifici del Museo del territorio </a:t>
            </a:r>
            <a:r>
              <a:rPr lang="it-IT" sz="10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parentino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un importo complessivo di 2.185.610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cofinanzia l’affitto di appartamenti per il personale carente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della Casa per persone anziane e non autosufficienti, delle scuole elementari e dell’infanzia e dell’Istituto croato per il lavoro sociale – Sezione di Parenzo, per un importo complessivo di 32.400 euro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1C5FB68-F00A-4E15-92E7-2D771CC30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2" b="6165"/>
          <a:stretch/>
        </p:blipFill>
        <p:spPr>
          <a:xfrm>
            <a:off x="0" y="4352193"/>
            <a:ext cx="12195470" cy="250580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4378DD3-4C8C-400D-99CE-3611DDC3764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SAPEVI CHE LA CITTÀ DI POREČ‑PARENZO:</a:t>
            </a: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8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15242A-10D9-4EF5-80E0-8E2A408B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0"/>
            <a:ext cx="12192000" cy="36195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r-HR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</a:t>
            </a:r>
            <a:r>
              <a:rPr lang="hr-HR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Care </a:t>
            </a:r>
            <a:r>
              <a:rPr lang="it-IT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hr-HR" sz="1600" b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arenzane</a:t>
            </a:r>
            <a:r>
              <a:rPr lang="hr-HR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 </a:t>
            </a:r>
            <a:r>
              <a:rPr lang="hr-HR" sz="1600" b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cari</a:t>
            </a:r>
            <a:r>
              <a:rPr lang="hr-HR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hr-HR" sz="1600" b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Parenzani</a:t>
            </a:r>
            <a:r>
              <a:rPr lang="it-IT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endParaRPr lang="hr-HR" sz="16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31A953E-DFE5-4828-90E9-EC6E4437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999" y="480002"/>
            <a:ext cx="5370945" cy="57509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A465BC1-D146-46C3-8BF4-28FDC44FBC02}"/>
              </a:ext>
            </a:extLst>
          </p:cNvPr>
          <p:cNvSpPr txBox="1"/>
          <p:nvPr/>
        </p:nvSpPr>
        <p:spPr>
          <a:xfrm>
            <a:off x="5624945" y="843759"/>
            <a:ext cx="6096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L’arrivo del nuovo autobus elettrico consentirà l’introduzione di una linea aggiuntiva sulla tratta Parenzo–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Mompaderno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includendo i centri abitati lungo il percorso, rendendo il trasporto pubblico più accessibile e più rispettoso dell’ambiente.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Parenzo sta compiendo grandi passi verso la copertura completa della rete fognaria. Solo quest’anno sono in corso i lavori a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Monspinoso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Michelici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Filippini, Montisana,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Finida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Nord e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Saladinca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mentre prosegue la progettazione negli altri insediamenti. Sono previsti ulteriori investimenti nell’illuminazione pubblica, nell’asfaltatura, nella sistemazione di parcheggi, parchi giochi e altre infrastrutture: continua la sistemazione della zona pedonale di Porto Cervera, è iniziata la costruzione della rotatoria all’ingresso principale di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Varvari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collaborazione con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Hrvatske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ceste (Strade croate), sta per iniziare la realizzazione della pista pedonale e ciclabile Villanova–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Cucaz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prosegue la sistemazione del lungomare cittadino – dopo la Marina, ora nel tratto dal Tribunale comunale all’alzaia – e aprirà la nuova passeggiata Anton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Restović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Pizal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insieme alla strada Parenzo–Torre ristrutturata, solo per citare alcuni interventi.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Sono stati ristrutturati i campi polivalenti del Centro sportivo‑ricreativo Veli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Jože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così come gli spogliatoi e i locali del palazzetto Veli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Jože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Quest’anno prevediamo ulteriori investimenti nel campus calcistico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Jadran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Poreč dove intendiamo costruire un nuovo campo e stiamo progettando un ampliamento aggiuntivo, oltre a investire nello Stadio Veli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Jože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nella ristrutturazione dei locali della Palestra.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Prosegue anche il ciclo del più grande investimento nel centro storico degli ultimi trent’anni, con la ristrutturazione della sede del Museo del territorio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parentino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della Casa dei Due Santi. Negli ultimi mesi sono stati completati i lavori alla Casa Romanica, alla Chiesa della Madonna degli Angeli, nonché l’attesa ristrutturazione dell’edificio della Stazione di Polizia e dell’edificio dell’Autorità Portuale. Prevediamo inoltre che a breve inizierà la ristrutturazione dell’edificio del Tribunale comunale, in collaborazione con lo Stato.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Naturalmente continueremo con tutti quei programmi e progetti finanziariamente meno impegnativi, ma non per questo meno importanti, che contribuiscono a migliorare la qualità della vita dei nostri cittadini. Tra questi desideriamo evidenziare gli investimenti nell’istruzione prescolare e scolastica, nello sport, nella sanità, nella cultura e nell’assistenza ai nostri concittadini anziani. Per noi è fondamentale essere socialmente sensibili e presenti quando i cittadini hanno più bisogno, motivo per cui continueremo a erogare assistenza finanziaria diretta e sussidi a chi ne ha necessità.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Spero che attraverso il </a:t>
            </a:r>
            <a:r>
              <a:rPr lang="it-IT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Bilancio in breve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possiate conoscere meglio le possibilità e gli obblighi di finanziamento del bilancio comunale e che, insieme, attraverso le vostre proposte e i vostri suggerimenti, possiamo destinare le risorse a beneficio di tutti i cittadini di Parenzo. Vi invito pertanto a inviare le vostre proposte all’indirizzo: </a:t>
            </a:r>
            <a:r>
              <a:rPr lang="it-IT" sz="1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ured.gradonacelnika@porec.hr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vostro sindaco</a:t>
            </a:r>
            <a:b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r-HR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  </a:t>
            </a:r>
            <a:r>
              <a:rPr lang="it-IT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Loris </a:t>
            </a:r>
            <a:r>
              <a:rPr lang="it-IT" sz="1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Peršurić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endParaRPr lang="hr-HR" sz="10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FED8EC6C-F8A2-40BA-B270-1E76200795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9" y="735411"/>
            <a:ext cx="1391920" cy="20116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8F2662F8-C2D0-40B5-A67F-18CD8DF5C0D4}"/>
              </a:ext>
            </a:extLst>
          </p:cNvPr>
          <p:cNvSpPr txBox="1"/>
          <p:nvPr/>
        </p:nvSpPr>
        <p:spPr>
          <a:xfrm>
            <a:off x="13855" y="3109399"/>
            <a:ext cx="5370945" cy="3436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negli anni precedenti, il bilancio garantisce un elevato livello di servizi pubblici per tutte le generazioni dei nostri concittadini. Abbiamo mantenuto standard elevati in tutti i settori: dall’istruzione prescolare e scolastica, alla sanità e all’assistenza sociale, fino allo sport, alla cultura e allo sviluppo urbano. Parenzo è una città che si prende cura dei suoi cittadini e tutti i progetti pianificati hanno un obiettivo comune: migliorare la qualità della vita in ogni parte del territorio della città.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Continuiamo a dedicare particolare attenzione ai nostri concittadini anziani. È in corso l’ampliamento della Casa per persone anziane e non autosufficienti di Parenzo, che al termine dei lavori disporrà di 120 posti letto e di un reparto di degenza, garantendo un’assistenza accessibile e di qualità quando è più necessaria. Cofinanziamo due terzi del costo del soggiorno, rendendo la struttura la più accessibile dell’Istria, e continuiamo a sostenere l’hospice </a:t>
            </a:r>
            <a:r>
              <a:rPr lang="it-IT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struttura per cure palliative), a erogare integrazioni pensionistiche alle persone con redditi più bassi, a finanziare programmi di assistenza medico‑ricreativa e molte altre misure. Quest’anno sono stati inoltre stanziati fondi per il “buono natalizio” destinato a tutti i pensionati, pari a 111 euro.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Stiamo compiendo un passo importante anche nella risoluzione del problema abitativo. Negli ultimi anni abbiamo aiutato quasi quaranta famiglie di Parenzo a risolvere la propria situazione abitativa attraverso sovvenzioni. In linea con la Strategia nazionale annunciata, nel prossimo periodo ci concentreremo anche sulla garanzia di alloggi per il personale carente – medici, specialisti, infermieri e assistenti – oltre che per le famiglie </a:t>
            </a:r>
            <a:r>
              <a:rPr lang="it-IT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parentine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10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8971A465-2368-4BA3-9DF4-395540400E7D}"/>
              </a:ext>
            </a:extLst>
          </p:cNvPr>
          <p:cNvSpPr txBox="1"/>
          <p:nvPr/>
        </p:nvSpPr>
        <p:spPr>
          <a:xfrm>
            <a:off x="1850316" y="843759"/>
            <a:ext cx="34747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buona amministrazione della città inizia da una gestione finanziaria responsabile e trasparente. Per questo motivo, anche quest’anno vi presentiamo il </a:t>
            </a:r>
            <a:r>
              <a:rPr lang="it-IT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Bilancio in breve</a:t>
            </a:r>
            <a:r>
              <a: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per il 2026, una guida semplice e comprensibile al documento più importante per il funzionamento della nostra comunità. Con questo strumento desideriamo avvicinare le finanze cittadine a tutti voi e mostrare in modo chiaro dove e come vengono investiti i fondi comuni. Un ulteriore passo verso la trasparenza è rappresentato dall’applicazione disponibile sul sito web della Città, che consente di monitorare in tempo reale i pagamenti dal bilancio. Grazie a ciò, Parenzo è da anni una delle città più trasparenti della Croazia, come confermato dalle analisi indipendenti dell’Istituto di finanza pubblica.</a:t>
            </a:r>
            <a:endParaRPr lang="hr-H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r-HR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ravokutni trokut 2">
            <a:extLst>
              <a:ext uri="{FF2B5EF4-FFF2-40B4-BE49-F238E27FC236}">
                <a16:creationId xmlns:a16="http://schemas.microsoft.com/office/drawing/2014/main" id="{F897BD23-2552-4D46-9812-33222D5FA6B4}"/>
              </a:ext>
            </a:extLst>
          </p:cNvPr>
          <p:cNvSpPr/>
          <p:nvPr/>
        </p:nvSpPr>
        <p:spPr>
          <a:xfrm rot="16200000">
            <a:off x="11263745" y="5920797"/>
            <a:ext cx="914400" cy="914400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606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2841BF-1451-48FC-8889-615AB21F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E76E86-72B5-45DA-BCAC-0C663092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36" y="1853003"/>
            <a:ext cx="3057526" cy="332398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bilancio è il principale documento finanziario della Città: definisce tutte le entrate annuali previste e tutte le spese programmate, ed è approvato dal Consiglio cittadino. Si riferisce all’anno fiscale che inizia il 1° gennaio e termina il 31 dicembre.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Questo </a:t>
            </a:r>
            <a:r>
              <a:rPr lang="it-IT" sz="12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Bilancio in breve</a:t>
            </a:r>
            <a:r>
              <a:rPr lang="it-IT" sz="1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 in forma sintetica il Bilancio della Città di Poreč‑Parenzo per il 2026 e offre a tutti i cittadini una panoramica chiara delle entrate e delle uscite comunali, con l’obiettivo di fornire informazioni trasparenti e comprensibili su come vengono utilizzate le risorse pubbliche.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4E2E405-DE2C-4132-B47F-D70956D8E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solidFill>
            <a:srgbClr val="FDE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r-HR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hr-HR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BDBCF89-2F7B-4DD0-BA70-6B20B078EA5C}"/>
              </a:ext>
            </a:extLst>
          </p:cNvPr>
          <p:cNvSpPr txBox="1"/>
          <p:nvPr/>
        </p:nvSpPr>
        <p:spPr>
          <a:xfrm>
            <a:off x="8671630" y="5922497"/>
            <a:ext cx="3055816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 ancora più semplice alle finanze cittadine tramite l'applicazione Città trasparente disponibile su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www.porec.hr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hr-HR" sz="12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AC9EF45-5503-40AE-8618-A127DCFA43ED}"/>
              </a:ext>
            </a:extLst>
          </p:cNvPr>
          <p:cNvSpPr txBox="1"/>
          <p:nvPr/>
        </p:nvSpPr>
        <p:spPr>
          <a:xfrm>
            <a:off x="8907193" y="5393404"/>
            <a:ext cx="2373338" cy="523220"/>
          </a:xfrm>
          <a:prstGeom prst="rect">
            <a:avLst/>
          </a:prstGeom>
          <a:solidFill>
            <a:srgbClr val="BB4B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CITTÀ  TRASPARENTE</a:t>
            </a:r>
            <a:endParaRPr lang="hr-HR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hr-HR" sz="1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2" name="Pravokutni trokut 1">
            <a:extLst>
              <a:ext uri="{FF2B5EF4-FFF2-40B4-BE49-F238E27FC236}">
                <a16:creationId xmlns:a16="http://schemas.microsoft.com/office/drawing/2014/main" id="{EFECB206-41FA-4216-BDD8-E7535BA78C04}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EF3CC34-0B1F-4FD3-9E2D-EEB04FE76C4A}"/>
              </a:ext>
            </a:extLst>
          </p:cNvPr>
          <p:cNvSpPr txBox="1"/>
          <p:nvPr/>
        </p:nvSpPr>
        <p:spPr>
          <a:xfrm>
            <a:off x="0" y="246186"/>
            <a:ext cx="1203960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</a:t>
            </a:r>
            <a:r>
              <a:rPr lang="it-IT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COS’ È IL BILANCIO?</a:t>
            </a:r>
            <a:endParaRPr lang="hr-H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9FFAFA81-1A67-45AB-A692-9D4E5945E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" b="4333"/>
          <a:stretch/>
        </p:blipFill>
        <p:spPr>
          <a:xfrm>
            <a:off x="4480766" y="1327638"/>
            <a:ext cx="6487369" cy="38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DC2031E-3782-48BC-9679-9C1A2B48661A}"/>
              </a:ext>
            </a:extLst>
          </p:cNvPr>
          <p:cNvSpPr txBox="1"/>
          <p:nvPr/>
        </p:nvSpPr>
        <p:spPr>
          <a:xfrm>
            <a:off x="0" y="158261"/>
            <a:ext cx="11579469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</a:t>
            </a:r>
            <a:r>
              <a:rPr lang="it-IT" sz="1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COSA SI PUÒ COMPRENDERE DAL BILANCIO?</a:t>
            </a:r>
            <a:endParaRPr lang="hr-H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hr-HR" sz="1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5C9C85E-FCA0-4345-8F1C-585455D1EFDB}"/>
              </a:ext>
            </a:extLst>
          </p:cNvPr>
          <p:cNvSpPr txBox="1"/>
          <p:nvPr/>
        </p:nvSpPr>
        <p:spPr>
          <a:xfrm>
            <a:off x="523523" y="1048261"/>
            <a:ext cx="77857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Quali sono e a quanto ammontano le entrate totali della Città?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quanto ammontano le spese complessive della Città?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Quali attività, servizi e progetti vengono finanziati con le risorse comunali?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Quanto costa il funzionamento dell’amministrazione cittadina?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Quanto la Città investe nelle scuole dell’infanzia, nell’istruzione elementare, nella sanità e nell’assistenza sociale?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Quali sono gli investimenti destinati alla manutenzione e alla costruzione delle infrastrutture comunali?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Quante risorse vengono dedicate alla cultura e allo sport?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Quali fondi sono destinati alle organizzazioni della società civile?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5677A62-A455-4D15-B1F1-51AA3BD92DDF}"/>
              </a:ext>
            </a:extLst>
          </p:cNvPr>
          <p:cNvSpPr txBox="1"/>
          <p:nvPr/>
        </p:nvSpPr>
        <p:spPr>
          <a:xfrm>
            <a:off x="8453636" y="2379005"/>
            <a:ext cx="349337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DOVE TROVARE MAGGIORI INFORMAZIONI SUL BILANCIO?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AE758BC6-A715-4A69-87A8-2F8E83596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31359" r="-827" b="32504"/>
          <a:stretch/>
        </p:blipFill>
        <p:spPr>
          <a:xfrm>
            <a:off x="61547" y="3270738"/>
            <a:ext cx="12130454" cy="349934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9C69331-CE03-46EF-9CCE-C52E24DD954C}"/>
              </a:ext>
            </a:extLst>
          </p:cNvPr>
          <p:cNvSpPr txBox="1"/>
          <p:nvPr/>
        </p:nvSpPr>
        <p:spPr>
          <a:xfrm>
            <a:off x="8453638" y="3025336"/>
            <a:ext cx="3493377" cy="18912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hr-HR" sz="1600" dirty="0">
              <a:solidFill>
                <a:schemeClr val="bg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Bollettino Ufficiale della Città di Poreč-Parenzo, n. 23/2025</a:t>
            </a:r>
            <a:endParaRPr lang="hr-H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 sito web della Città </a:t>
            </a:r>
            <a:r>
              <a:rPr lang="it-IT" sz="140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www.porec.hr</a:t>
            </a:r>
            <a:endParaRPr lang="hr-HR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Assessorato alle finanze della Città di Poreč-Parenzo, Riva maresciallo Tito 4</a:t>
            </a:r>
            <a:endParaRPr lang="hr-H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584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07D90F3-D2F6-4D4A-B326-AD36316ECEE4}"/>
              </a:ext>
            </a:extLst>
          </p:cNvPr>
          <p:cNvSpPr txBox="1"/>
          <p:nvPr/>
        </p:nvSpPr>
        <p:spPr>
          <a:xfrm>
            <a:off x="0" y="228070"/>
            <a:ext cx="12192000" cy="39068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 ATTIVITÀ SVOLGE LA CITTÀ?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C75FB39-BCE2-4B41-9B2D-CD2D7A392688}"/>
              </a:ext>
            </a:extLst>
          </p:cNvPr>
          <p:cNvSpPr txBox="1"/>
          <p:nvPr/>
        </p:nvSpPr>
        <p:spPr>
          <a:xfrm>
            <a:off x="123290" y="943475"/>
            <a:ext cx="7253654" cy="1815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Città esercita funzioni di interesse pubblico locale finalizzate a garantire il benessere della comunità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pianificazione territoriale e urbanistica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sviluppo insediativo ed edilizia residenziale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gestione dell’economia comunale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organizzazione del traffico e della mobilità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protezione antincendio e protezione civile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assistenza sanitaria nell’ambito delle competenze locali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54E9E6F-94C3-4685-B01E-65B2BEC29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" t="26477" r="34571" b="-286"/>
          <a:stretch/>
        </p:blipFill>
        <p:spPr>
          <a:xfrm>
            <a:off x="3556896" y="2778901"/>
            <a:ext cx="4503445" cy="378948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D7F4200-2CFA-408C-B803-577A413D9D74}"/>
              </a:ext>
            </a:extLst>
          </p:cNvPr>
          <p:cNvSpPr txBox="1"/>
          <p:nvPr/>
        </p:nvSpPr>
        <p:spPr>
          <a:xfrm>
            <a:off x="8305711" y="1253448"/>
            <a:ext cx="3640918" cy="55399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BENEFICIARI DEL BILANCIO</a:t>
            </a:r>
            <a:endParaRPr lang="hr-HR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 bilancio della Città di Poreč‑Parenzo è un bilancio consolidato che comprende tutte le entrate e le spese degli enti che rientrano nella tesoreria comunale. Include sia i fondi generati attraverso le attività proprie degli utenti del bilancio, sia le risorse trasferite dal bilancio della Città.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beneficiari del bilancio della Città di Poreč‑Parenzo sono: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UNITÀ DEI VIGILI DEL FUOCO 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DELL’INFANZIA RADOST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DELL’INFANZIA PAPERINO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DELL’INFANZIA PARENZO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ELEMENTARE PARENZO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ELEMENTARE FINIDA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D’ARTE PARENZO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SCUOLA ELEMENTARE ITALIANA BERNARDO PARENTIN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UNIVERSITÀ POPOLARE APERTA PARENZO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BIBLIOTECA CIVICA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MUSEO DEL TERRITORIO PARENTINO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ISTITUZIONE “CITTÀ SANA – PARENZO”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CASA PER PERSONE ANZIANE E NON AUTOSUFFICIENTI PARENZO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CONSIGLI DELLE MINORANZE NAZIONALI</a:t>
            </a:r>
            <a:r>
              <a:rPr lang="it-IT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ITALIANA, ALBANESE, BOSNIACA E SERBA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hr-HR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hr-HR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hr-HR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Pravokutni trokut 8">
            <a:extLst>
              <a:ext uri="{FF2B5EF4-FFF2-40B4-BE49-F238E27FC236}">
                <a16:creationId xmlns:a16="http://schemas.microsoft.com/office/drawing/2014/main" id="{23329E39-381C-428D-9A69-19FD14012C68}"/>
              </a:ext>
            </a:extLst>
          </p:cNvPr>
          <p:cNvSpPr/>
          <p:nvPr/>
        </p:nvSpPr>
        <p:spPr>
          <a:xfrm rot="16200000" flipV="1">
            <a:off x="11732" y="5975879"/>
            <a:ext cx="870389" cy="893852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D92C73B-778F-4A71-B79F-BCF6DCB04664}"/>
              </a:ext>
            </a:extLst>
          </p:cNvPr>
          <p:cNvSpPr txBox="1"/>
          <p:nvPr/>
        </p:nvSpPr>
        <p:spPr>
          <a:xfrm>
            <a:off x="245371" y="3958370"/>
            <a:ext cx="3066154" cy="1567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ASSISTENZA ALL’INFANZIA</a:t>
            </a:r>
            <a:endParaRPr lang="hr-H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ISTRUZIONE ED EDUCAZIONE ELEMENTARE</a:t>
            </a:r>
            <a:endParaRPr lang="hr-H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</a:t>
            </a:r>
            <a:endParaRPr lang="hr-H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ASSISTENZA SOCIALE</a:t>
            </a:r>
            <a:endParaRPr lang="hr-H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 </a:t>
            </a:r>
            <a:endParaRPr lang="hr-H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TUTELA E MIGLIORAMENTO DELL’AMBIENTE</a:t>
            </a:r>
            <a:endParaRPr lang="hr-H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6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A608D53E-B57F-4C49-BAE0-F78497968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70C9ECA6-D683-4906-93D4-F7C9366EA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62306"/>
              </p:ext>
            </p:extLst>
          </p:nvPr>
        </p:nvGraphicFramePr>
        <p:xfrm>
          <a:off x="509954" y="989012"/>
          <a:ext cx="4318900" cy="4961052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866638">
                  <a:extLst>
                    <a:ext uri="{9D8B030D-6E8A-4147-A177-3AD203B41FA5}">
                      <a16:colId xmlns:a16="http://schemas.microsoft.com/office/drawing/2014/main" val="3001735205"/>
                    </a:ext>
                  </a:extLst>
                </a:gridCol>
                <a:gridCol w="1452262">
                  <a:extLst>
                    <a:ext uri="{9D8B030D-6E8A-4147-A177-3AD203B41FA5}">
                      <a16:colId xmlns:a16="http://schemas.microsoft.com/office/drawing/2014/main" val="1837113938"/>
                    </a:ext>
                  </a:extLst>
                </a:gridCol>
              </a:tblGrid>
              <a:tr h="1277220">
                <a:tc>
                  <a:txBody>
                    <a:bodyPr/>
                    <a:lstStyle/>
                    <a:p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Entrate da imposte</a:t>
                      </a:r>
                      <a:endParaRPr lang="hr-HR" sz="1200" b="0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imposta sul reddito, condivisa con la Regione Istriana</a:t>
                      </a:r>
                      <a:endParaRPr lang="hr-HR" sz="1200" b="0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imposta sulle transazioni immobiliari</a:t>
                      </a:r>
                      <a:endParaRPr lang="hr-HR" sz="1200" b="0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imposte sugli immobili, sui consumi e sull’uso di aree pubbliche </a:t>
                      </a: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22.282.008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70485"/>
                  </a:ext>
                </a:extLst>
              </a:tr>
              <a:tr h="74409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Sussidi da altri bilanci (UE, Stato, Regione e altri enti pubblici) </a:t>
                      </a:r>
                      <a:r>
                        <a:rPr lang="hr-HR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13.625.005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585912"/>
                  </a:ext>
                </a:extLst>
              </a:tr>
              <a:tr h="51882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Entrate da immobili (interessi, concessioni, affitti, contributi per la tutela dei beni culturali, ecc.) </a:t>
                      </a:r>
                      <a:r>
                        <a:rPr lang="hr-HR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07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1.883.049</a:t>
                      </a:r>
                      <a:endParaRPr lang="hr-HR" sz="1000" b="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229716"/>
                  </a:ext>
                </a:extLst>
              </a:tr>
              <a:tr h="51899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Entrate da diritti amministrativi e normative speciali (imposta di soggiorno, cofinanziamenti, contributo per le utenze, canone di utenza) </a:t>
                      </a:r>
                      <a:r>
                        <a:rPr lang="hr-HR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11.908.087</a:t>
                      </a:r>
                      <a:endParaRPr lang="hr-HR" sz="1000" b="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919984"/>
                  </a:ext>
                </a:extLst>
              </a:tr>
              <a:tr h="52152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Redditi da capitale (vendita di terreni e fabbricati) </a:t>
                      </a: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2.638.670</a:t>
                      </a:r>
                      <a:endParaRPr lang="hr-HR" sz="1000" b="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584516"/>
                  </a:ext>
                </a:extLst>
              </a:tr>
              <a:tr h="37363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Altri redditi e proventi finanziari </a:t>
                      </a:r>
                      <a:r>
                        <a:rPr lang="hr-HR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07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0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7.033.956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05678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</a:pPr>
                      <a:r>
                        <a:rPr lang="it-IT" sz="12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hr-HR" sz="12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0000"/>
                        </a:lnSpc>
                      </a:pPr>
                      <a:r>
                        <a:rPr lang="hr-HR" sz="12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59.370.775</a:t>
                      </a:r>
                      <a:endParaRPr lang="hr-HR" sz="10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13512"/>
                  </a:ext>
                </a:extLst>
              </a:tr>
            </a:tbl>
          </a:graphicData>
        </a:graphic>
      </p:graphicFrame>
      <p:sp>
        <p:nvSpPr>
          <p:cNvPr id="9" name="Naslov 1">
            <a:extLst>
              <a:ext uri="{FF2B5EF4-FFF2-40B4-BE49-F238E27FC236}">
                <a16:creationId xmlns:a16="http://schemas.microsoft.com/office/drawing/2014/main" id="{66B79177-3A5D-48AB-89BD-2461CEF82286}"/>
              </a:ext>
            </a:extLst>
          </p:cNvPr>
          <p:cNvSpPr txBox="1">
            <a:spLocks/>
          </p:cNvSpPr>
          <p:nvPr/>
        </p:nvSpPr>
        <p:spPr>
          <a:xfrm>
            <a:off x="0" y="160277"/>
            <a:ext cx="12192000" cy="4484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SONO PIANIFICATE LE ENTRATE DELLA CITTÀ</a:t>
            </a: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7616FFB-D65F-44E7-B30C-B03FDAF13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/>
        </p:blipFill>
        <p:spPr>
          <a:xfrm>
            <a:off x="5080947" y="1499967"/>
            <a:ext cx="7028569" cy="44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12FE3-18C8-472B-BDD2-DBDDF3D8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518"/>
            <a:ext cx="12191999" cy="681036"/>
          </a:xfr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 SI DISTRIBUISCONO I FONDI DEL BILANCIO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FC737C2C-1876-4F28-A1A2-7CC732C0A3A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81180379"/>
              </p:ext>
            </p:extLst>
          </p:nvPr>
        </p:nvGraphicFramePr>
        <p:xfrm>
          <a:off x="381000" y="1426824"/>
          <a:ext cx="4701988" cy="4648648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3431764">
                  <a:extLst>
                    <a:ext uri="{9D8B030D-6E8A-4147-A177-3AD203B41FA5}">
                      <a16:colId xmlns:a16="http://schemas.microsoft.com/office/drawing/2014/main" val="2336445916"/>
                    </a:ext>
                  </a:extLst>
                </a:gridCol>
                <a:gridCol w="1270224">
                  <a:extLst>
                    <a:ext uri="{9D8B030D-6E8A-4147-A177-3AD203B41FA5}">
                      <a16:colId xmlns:a16="http://schemas.microsoft.com/office/drawing/2014/main" val="1240388933"/>
                    </a:ext>
                  </a:extLst>
                </a:gridCol>
              </a:tblGrid>
              <a:tr h="390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ASSESSORATO ALL’AMMINISTRAZIONE GENERALE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5.667.525</a:t>
                      </a:r>
                      <a:endParaRPr lang="hr-HR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802874"/>
                  </a:ext>
                </a:extLst>
              </a:tr>
              <a:tr h="390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ASSESSORATO ALLE FINANZE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2.704.905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2206928"/>
                  </a:ext>
                </a:extLst>
              </a:tr>
              <a:tr h="768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200" b="1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ASSESSORATO AGLI AFFARI SOCIALI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43.589.700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9196537"/>
                  </a:ext>
                </a:extLst>
              </a:tr>
              <a:tr h="7680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ASSESSORATO ALL’ECONOMIA E DELL’UE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2.266.500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1843009"/>
                  </a:ext>
                </a:extLst>
              </a:tr>
              <a:tr h="390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ASSESSORATO AL SISTEMA COMUNALE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12.983.910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0701095"/>
                  </a:ext>
                </a:extLst>
              </a:tr>
              <a:tr h="7680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ASSESSORATO ALLA PIANIFICAZIONE TERRITORIALE E TUTELA DELL’AMBIENTE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1.560.760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6435748"/>
                  </a:ext>
                </a:extLst>
              </a:tr>
              <a:tr h="7680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ASSESSORATO ALL’ASSETTO TERRITORIALE ED EDILIZIA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210.500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6016377"/>
                  </a:ext>
                </a:extLst>
              </a:tr>
              <a:tr h="390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r>
                        <a:rPr lang="it-IT" sz="12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TOTALE</a:t>
                      </a:r>
                      <a:endParaRPr lang="hr-HR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68.983.800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979865"/>
                  </a:ext>
                </a:extLst>
              </a:tr>
            </a:tbl>
          </a:graphicData>
        </a:graphic>
      </p:graphicFrame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432F2AA4-16FE-42F0-B213-ABDF1053E2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38" y="1426824"/>
            <a:ext cx="5465884" cy="4890180"/>
          </a:xfrm>
        </p:spPr>
      </p:pic>
    </p:spTree>
    <p:extLst>
      <p:ext uri="{BB962C8B-B14F-4D97-AF65-F5344CB8AC3E}">
        <p14:creationId xmlns:p14="http://schemas.microsoft.com/office/powerpoint/2010/main" val="415611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DA937B95-6B9D-4030-96E0-89EF9BBA91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4" b="-93"/>
          <a:stretch/>
        </p:blipFill>
        <p:spPr bwMode="auto">
          <a:xfrm>
            <a:off x="295129" y="870438"/>
            <a:ext cx="5760720" cy="2992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A7F9A962-58F8-4C7C-B4EF-A939950A5E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45071"/>
              </p:ext>
            </p:extLst>
          </p:nvPr>
        </p:nvGraphicFramePr>
        <p:xfrm>
          <a:off x="6411913" y="869950"/>
          <a:ext cx="5565775" cy="55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Worksheet" r:id="rId4" imgW="5715087" imgH="5724576" progId="Excel.Sheet.12">
                  <p:embed/>
                </p:oleObj>
              </mc:Choice>
              <mc:Fallback>
                <p:oleObj name="Worksheet" r:id="rId4" imgW="5715087" imgH="57245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1913" y="869950"/>
                        <a:ext cx="5565775" cy="557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ravokutni trokut 23">
            <a:extLst>
              <a:ext uri="{FF2B5EF4-FFF2-40B4-BE49-F238E27FC236}">
                <a16:creationId xmlns:a16="http://schemas.microsoft.com/office/drawing/2014/main" id="{A9F7685C-6327-4AFB-AE6A-B15511441C8D}"/>
              </a:ext>
            </a:extLst>
          </p:cNvPr>
          <p:cNvSpPr/>
          <p:nvPr/>
        </p:nvSpPr>
        <p:spPr>
          <a:xfrm rot="10800000">
            <a:off x="11277600" y="0"/>
            <a:ext cx="914400" cy="914400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97F0C10-B419-439B-AFC9-0B6FA28052B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b="26641"/>
          <a:stretch/>
        </p:blipFill>
        <p:spPr bwMode="auto">
          <a:xfrm>
            <a:off x="295129" y="4091355"/>
            <a:ext cx="5760720" cy="257614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BB6C059C-01B1-4957-B590-D99EC49A9E63}"/>
              </a:ext>
            </a:extLst>
          </p:cNvPr>
          <p:cNvSpPr txBox="1"/>
          <p:nvPr/>
        </p:nvSpPr>
        <p:spPr>
          <a:xfrm>
            <a:off x="295129" y="2766645"/>
            <a:ext cx="2799497" cy="204299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INVESTIRE NELLA QUALITÀ DELLA VITA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7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DB897946-3468-4DFB-9159-B05008E118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53" y="4053"/>
            <a:ext cx="5934762" cy="386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F09FC89-3E3B-4A95-810F-BCFB72CFD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r="54412"/>
          <a:stretch/>
        </p:blipFill>
        <p:spPr>
          <a:xfrm>
            <a:off x="9695990" y="5135"/>
            <a:ext cx="2496010" cy="44338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5DFF9D7-3E51-4C5B-BA52-C7772CED2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t="1" r="36829" b="80"/>
          <a:stretch/>
        </p:blipFill>
        <p:spPr>
          <a:xfrm>
            <a:off x="0" y="0"/>
            <a:ext cx="4381085" cy="625506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DD31054-8927-4503-B931-45C1DC37C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35" b="17396"/>
          <a:stretch/>
        </p:blipFill>
        <p:spPr>
          <a:xfrm>
            <a:off x="6776300" y="3499338"/>
            <a:ext cx="5415700" cy="335352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8CD40BF-C48B-4996-A60B-35735E657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05" t="21843" b="32374"/>
          <a:stretch/>
        </p:blipFill>
        <p:spPr>
          <a:xfrm>
            <a:off x="0" y="4023285"/>
            <a:ext cx="6776300" cy="2829580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E5FF5428-AE6E-4FC7-BB7B-EB05ED114B46}"/>
              </a:ext>
            </a:extLst>
          </p:cNvPr>
          <p:cNvSpPr txBox="1"/>
          <p:nvPr/>
        </p:nvSpPr>
        <p:spPr>
          <a:xfrm>
            <a:off x="4092375" y="2523497"/>
            <a:ext cx="2795900" cy="232172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INVESTRIE NELLA QUALITÀ DELLA VITA</a:t>
            </a:r>
            <a:endParaRPr lang="hr-H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34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2633</Words>
  <Application>Microsoft Office PowerPoint</Application>
  <PresentationFormat>Široki zaslon</PresentationFormat>
  <Paragraphs>179</Paragraphs>
  <Slides>14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Segoe UI Light</vt:lpstr>
      <vt:lpstr>Symbol</vt:lpstr>
      <vt:lpstr>Times New Roman</vt:lpstr>
      <vt:lpstr>Wingdings</vt:lpstr>
      <vt:lpstr>Tema sustava Office</vt:lpstr>
      <vt:lpstr>Worksheet</vt:lpstr>
      <vt:lpstr>PowerPoint prezentacija</vt:lpstr>
      <vt:lpstr>                                 Care Parenzane e cari Parenzani,</vt:lpstr>
      <vt:lpstr>PowerPoint prezentacija</vt:lpstr>
      <vt:lpstr>PowerPoint prezentacija</vt:lpstr>
      <vt:lpstr>PowerPoint prezentacija</vt:lpstr>
      <vt:lpstr>PowerPoint prezentacija</vt:lpstr>
      <vt:lpstr>COME SI DISTRIBUISCONO I FONDI DEL BILANCIO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Ivana Beaković</dc:creator>
  <cp:lastModifiedBy>Edi Zarli</cp:lastModifiedBy>
  <cp:revision>146</cp:revision>
  <cp:lastPrinted>2026-02-09T08:41:50Z</cp:lastPrinted>
  <dcterms:created xsi:type="dcterms:W3CDTF">2025-02-17T12:14:53Z</dcterms:created>
  <dcterms:modified xsi:type="dcterms:W3CDTF">2026-02-09T09:08:26Z</dcterms:modified>
</cp:coreProperties>
</file>